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0" name="Google Shape;110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8" name="Google Shape;118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5" name="Google Shape;125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100000" ty="0" sy="100000"/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Relationship Id="rId4" Type="http://schemas.openxmlformats.org/officeDocument/2006/relationships/image" Target="../media/image3.png"/><Relationship Id="rId5" Type="http://schemas.openxmlformats.org/officeDocument/2006/relationships/image" Target="../media/image6.png"/><Relationship Id="rId6" Type="http://schemas.openxmlformats.org/officeDocument/2006/relationships/image" Target="../media/image2.png"/><Relationship Id="rId7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Relationship Id="rId4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ctrTitle"/>
          </p:nvPr>
        </p:nvSpPr>
        <p:spPr>
          <a:xfrm>
            <a:off x="1524000" y="1352065"/>
            <a:ext cx="9144000" cy="238756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375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Introduction to Home &amp; Community-Based Services (HCBS) Medicaid Waivers</a:t>
            </a:r>
            <a:endParaRPr sz="8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GCDD HCBS Advocacy Day</a:t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January 27, 2021</a:t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5700">
                <a:latin typeface="Arial"/>
                <a:ea typeface="Arial"/>
                <a:cs typeface="Arial"/>
                <a:sym typeface="Arial"/>
              </a:rPr>
              <a:t> 								Agenda</a:t>
            </a:r>
            <a:endParaRPr sz="5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4"/>
          <p:cNvSpPr txBox="1"/>
          <p:nvPr>
            <p:ph idx="1" type="body"/>
          </p:nvPr>
        </p:nvSpPr>
        <p:spPr>
          <a:xfrm>
            <a:off x="838200" y="18392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45720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What is Medicaid?</a:t>
            </a:r>
            <a:endParaRPr sz="4000"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What is a Medicaid Waiver?</a:t>
            </a:r>
            <a:endParaRPr sz="3600"/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What Supports are Included in a Waiver?</a:t>
            </a:r>
            <a:endParaRPr sz="4000"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Why is there a Waitlist?</a:t>
            </a:r>
            <a:endParaRPr sz="4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6" name="Google Shape;96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3951" y="1918600"/>
            <a:ext cx="767202" cy="830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1625" y="3864325"/>
            <a:ext cx="1294576" cy="53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4"/>
          <p:cNvPicPr preferRelativeResize="0"/>
          <p:nvPr/>
        </p:nvPicPr>
        <p:blipFill rotWithShape="1">
          <a:blip r:embed="rId6">
            <a:alphaModFix/>
          </a:blip>
          <a:srcRect b="19296" l="0" r="18419" t="0"/>
          <a:stretch/>
        </p:blipFill>
        <p:spPr>
          <a:xfrm>
            <a:off x="443950" y="2965425"/>
            <a:ext cx="767201" cy="758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45313" y="4540500"/>
            <a:ext cx="767201" cy="76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/>
          <p:nvPr>
            <p:ph type="title"/>
          </p:nvPr>
        </p:nvSpPr>
        <p:spPr>
          <a:xfrm>
            <a:off x="838200" y="1746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457200" lvl="0" marL="3200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What is Medicaid?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5"/>
          <p:cNvSpPr txBox="1"/>
          <p:nvPr>
            <p:ph idx="1" type="body"/>
          </p:nvPr>
        </p:nvSpPr>
        <p:spPr>
          <a:xfrm>
            <a:off x="838200" y="16895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2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900"/>
              <a:buFont typeface="Arial"/>
              <a:buChar char="•"/>
            </a:pPr>
            <a:r>
              <a:rPr lang="en-US" sz="2900">
                <a:latin typeface="Arial"/>
                <a:ea typeface="Arial"/>
                <a:cs typeface="Arial"/>
                <a:sym typeface="Arial"/>
              </a:rPr>
              <a:t>Joint Federal and State Program</a:t>
            </a:r>
            <a:endParaRPr sz="2900">
              <a:latin typeface="Arial"/>
              <a:ea typeface="Arial"/>
              <a:cs typeface="Arial"/>
              <a:sym typeface="Arial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900">
              <a:latin typeface="Arial"/>
              <a:ea typeface="Arial"/>
              <a:cs typeface="Arial"/>
              <a:sym typeface="Arial"/>
            </a:endParaRPr>
          </a:p>
          <a:p>
            <a:pPr indent="-412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900"/>
              <a:buFont typeface="Arial"/>
              <a:buChar char="•"/>
            </a:pPr>
            <a:r>
              <a:rPr lang="en-US" sz="2900">
                <a:latin typeface="Arial"/>
                <a:ea typeface="Arial"/>
                <a:cs typeface="Arial"/>
                <a:sym typeface="Arial"/>
              </a:rPr>
              <a:t>Provides Health Care to People</a:t>
            </a:r>
            <a:endParaRPr sz="2900">
              <a:latin typeface="Arial"/>
              <a:ea typeface="Arial"/>
              <a:cs typeface="Arial"/>
              <a:sym typeface="Arial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900">
              <a:latin typeface="Arial"/>
              <a:ea typeface="Arial"/>
              <a:cs typeface="Arial"/>
              <a:sym typeface="Arial"/>
            </a:endParaRPr>
          </a:p>
          <a:p>
            <a:pPr indent="-412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900"/>
              <a:buFont typeface="Arial"/>
              <a:buChar char="•"/>
            </a:pPr>
            <a:r>
              <a:rPr lang="en-US" sz="2900">
                <a:latin typeface="Arial"/>
                <a:ea typeface="Arial"/>
                <a:cs typeface="Arial"/>
                <a:sym typeface="Arial"/>
              </a:rPr>
              <a:t>Most Georgians with Disabilities Qualify</a:t>
            </a:r>
            <a:endParaRPr sz="2900">
              <a:latin typeface="Arial"/>
              <a:ea typeface="Arial"/>
              <a:cs typeface="Arial"/>
              <a:sym typeface="Arial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900">
              <a:latin typeface="Arial"/>
              <a:ea typeface="Arial"/>
              <a:cs typeface="Arial"/>
              <a:sym typeface="Arial"/>
            </a:endParaRPr>
          </a:p>
          <a:p>
            <a:pPr indent="-412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900"/>
              <a:buFont typeface="Arial"/>
              <a:buChar char="•"/>
            </a:pPr>
            <a:r>
              <a:rPr lang="en-US" sz="2900">
                <a:latin typeface="Arial"/>
                <a:ea typeface="Arial"/>
                <a:cs typeface="Arial"/>
                <a:sym typeface="Arial"/>
              </a:rPr>
              <a:t>State Must Provide Medicaid to All who Qualify</a:t>
            </a:r>
            <a:endParaRPr sz="29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25224" y="245405"/>
            <a:ext cx="1093676" cy="1184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481775" y="245405"/>
            <a:ext cx="1093676" cy="1184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/>
          <p:nvPr>
            <p:ph type="title"/>
          </p:nvPr>
        </p:nvSpPr>
        <p:spPr>
          <a:xfrm>
            <a:off x="838200" y="174625"/>
            <a:ext cx="10863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457200" lvl="0" marL="2286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What is a Medicaid Waiver?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6"/>
          <p:cNvSpPr txBox="1"/>
          <p:nvPr>
            <p:ph idx="1" type="body"/>
          </p:nvPr>
        </p:nvSpPr>
        <p:spPr>
          <a:xfrm>
            <a:off x="838200" y="13642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Some Medicaid services are only paid for if the person lives in a nursing home or state institution!</a:t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States can ask the federal government to ‘waive’ or not enforce this rule, which would allow them to provide services in someone’s home/community</a:t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That’s how we get the term Medicaid Waiver</a:t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Names in Georgia: NOW, COMP, ICWP, CCSP, SOURCE, GAPP</a:t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>
              <a:latin typeface="Arial"/>
              <a:ea typeface="Arial"/>
              <a:cs typeface="Arial"/>
              <a:sym typeface="Arial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9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9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4" name="Google Shape;114;p16"/>
          <p:cNvPicPr preferRelativeResize="0"/>
          <p:nvPr/>
        </p:nvPicPr>
        <p:blipFill rotWithShape="1">
          <a:blip r:embed="rId4">
            <a:alphaModFix/>
          </a:blip>
          <a:srcRect b="19296" l="0" r="18419" t="0"/>
          <a:stretch/>
        </p:blipFill>
        <p:spPr>
          <a:xfrm>
            <a:off x="10812575" y="458000"/>
            <a:ext cx="767201" cy="758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6"/>
          <p:cNvPicPr preferRelativeResize="0"/>
          <p:nvPr/>
        </p:nvPicPr>
        <p:blipFill rotWithShape="1">
          <a:blip r:embed="rId4">
            <a:alphaModFix/>
          </a:blip>
          <a:srcRect b="19296" l="0" r="18419" t="0"/>
          <a:stretch/>
        </p:blipFill>
        <p:spPr>
          <a:xfrm>
            <a:off x="2719075" y="458000"/>
            <a:ext cx="767200" cy="7589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7"/>
          <p:cNvSpPr txBox="1"/>
          <p:nvPr>
            <p:ph type="title"/>
          </p:nvPr>
        </p:nvSpPr>
        <p:spPr>
          <a:xfrm>
            <a:off x="1328100" y="168500"/>
            <a:ext cx="10863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457200" lvl="0" marL="22860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 What Supports are Included in a Waiver?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7"/>
          <p:cNvSpPr txBox="1"/>
          <p:nvPr>
            <p:ph idx="1" type="body"/>
          </p:nvPr>
        </p:nvSpPr>
        <p:spPr>
          <a:xfrm>
            <a:off x="838200" y="16895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73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Font typeface="Arial"/>
              <a:buChar char="•"/>
            </a:pPr>
            <a:r>
              <a:rPr lang="en-US" sz="2500">
                <a:latin typeface="Arial"/>
                <a:ea typeface="Arial"/>
                <a:cs typeface="Arial"/>
                <a:sym typeface="Arial"/>
              </a:rPr>
              <a:t>Supports people with disabilities to live on their own, with a roommate, or in a group home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-3873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Font typeface="Arial"/>
              <a:buChar char="•"/>
            </a:pPr>
            <a:r>
              <a:rPr lang="en-US" sz="2500">
                <a:latin typeface="Arial"/>
                <a:ea typeface="Arial"/>
                <a:cs typeface="Arial"/>
                <a:sym typeface="Arial"/>
              </a:rPr>
              <a:t>Helps people find and keep jobs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-3873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Font typeface="Arial"/>
              <a:buChar char="•"/>
            </a:pPr>
            <a:r>
              <a:rPr lang="en-US" sz="2500">
                <a:latin typeface="Arial"/>
                <a:ea typeface="Arial"/>
                <a:cs typeface="Arial"/>
                <a:sym typeface="Arial"/>
              </a:rPr>
              <a:t>Supports employment of direct support professionals who can assist with bathing, dressing, eating and even getting to work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-3873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Font typeface="Arial"/>
              <a:buChar char="•"/>
            </a:pPr>
            <a:r>
              <a:rPr lang="en-US" sz="2500">
                <a:latin typeface="Arial"/>
                <a:ea typeface="Arial"/>
                <a:cs typeface="Arial"/>
                <a:sym typeface="Arial"/>
              </a:rPr>
              <a:t>Provides for physical therapy, occupational therapy, speech and language therapy and behavioral supports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900">
              <a:latin typeface="Arial"/>
              <a:ea typeface="Arial"/>
              <a:cs typeface="Arial"/>
              <a:sym typeface="Arial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9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9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9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2" name="Google Shape;122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88050" y="342800"/>
            <a:ext cx="2358950" cy="977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8"/>
          <p:cNvSpPr txBox="1"/>
          <p:nvPr>
            <p:ph type="title"/>
          </p:nvPr>
        </p:nvSpPr>
        <p:spPr>
          <a:xfrm>
            <a:off x="1328100" y="168500"/>
            <a:ext cx="10863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457200" lvl="0" marL="2743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900">
                <a:latin typeface="Arial"/>
                <a:ea typeface="Arial"/>
                <a:cs typeface="Arial"/>
                <a:sym typeface="Arial"/>
              </a:rPr>
              <a:t>Why is there a Waitlist?</a:t>
            </a:r>
            <a:endParaRPr sz="39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8"/>
          <p:cNvSpPr txBox="1"/>
          <p:nvPr>
            <p:ph idx="1" type="body"/>
          </p:nvPr>
        </p:nvSpPr>
        <p:spPr>
          <a:xfrm>
            <a:off x="838200" y="16895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44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Arial"/>
              <a:buChar char="•"/>
            </a:pPr>
            <a:r>
              <a:rPr lang="en-US" sz="3400">
                <a:latin typeface="Arial"/>
                <a:ea typeface="Arial"/>
                <a:cs typeface="Arial"/>
                <a:sym typeface="Arial"/>
              </a:rPr>
              <a:t>There is no requirement to provide the services</a:t>
            </a:r>
            <a:endParaRPr sz="3400">
              <a:latin typeface="Arial"/>
              <a:ea typeface="Arial"/>
              <a:cs typeface="Arial"/>
              <a:sym typeface="Arial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3400">
              <a:latin typeface="Arial"/>
              <a:ea typeface="Arial"/>
              <a:cs typeface="Arial"/>
              <a:sym typeface="Arial"/>
            </a:endParaRPr>
          </a:p>
          <a:p>
            <a:pPr indent="-444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Arial"/>
              <a:buChar char="•"/>
            </a:pPr>
            <a:r>
              <a:rPr lang="en-US" sz="3400">
                <a:latin typeface="Arial"/>
                <a:ea typeface="Arial"/>
                <a:cs typeface="Arial"/>
                <a:sym typeface="Arial"/>
              </a:rPr>
              <a:t>More waivers = More Money</a:t>
            </a:r>
            <a:endParaRPr sz="3400">
              <a:latin typeface="Arial"/>
              <a:ea typeface="Arial"/>
              <a:cs typeface="Arial"/>
              <a:sym typeface="Arial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3400">
              <a:latin typeface="Arial"/>
              <a:ea typeface="Arial"/>
              <a:cs typeface="Arial"/>
              <a:sym typeface="Arial"/>
            </a:endParaRPr>
          </a:p>
          <a:p>
            <a:pPr indent="-444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Arial"/>
              <a:buChar char="•"/>
            </a:pPr>
            <a:r>
              <a:rPr lang="en-US" sz="3400">
                <a:latin typeface="Arial"/>
                <a:ea typeface="Arial"/>
                <a:cs typeface="Arial"/>
                <a:sym typeface="Arial"/>
              </a:rPr>
              <a:t>Georgia’s senators, representatives, and Governor make the decisions about where to direct money</a:t>
            </a:r>
            <a:endParaRPr sz="3400">
              <a:latin typeface="Arial"/>
              <a:ea typeface="Arial"/>
              <a:cs typeface="Arial"/>
              <a:sym typeface="Arial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900">
              <a:latin typeface="Arial"/>
              <a:ea typeface="Arial"/>
              <a:cs typeface="Arial"/>
              <a:sym typeface="Arial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9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9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9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" name="Google Shape;129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06913" y="390325"/>
            <a:ext cx="767200" cy="767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098938" y="447750"/>
            <a:ext cx="767201" cy="767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