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t/>
            </a:r>
            <a:endParaRPr/>
          </a:p>
        </p:txBody>
      </p:sp>
      <p:sp>
        <p:nvSpPr>
          <p:cNvPr id="103" name="Google Shape;10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b8bf2f997b_0_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t/>
            </a:r>
            <a:endParaRPr/>
          </a:p>
        </p:txBody>
      </p:sp>
      <p:sp>
        <p:nvSpPr>
          <p:cNvPr id="110" name="Google Shape;110;gb8bf2f997b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b8bf2f997b_0_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t/>
            </a:r>
            <a:endParaRPr/>
          </a:p>
        </p:txBody>
      </p:sp>
      <p:sp>
        <p:nvSpPr>
          <p:cNvPr id="117" name="Google Shape;117;gb8bf2f997b_0_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b8bf2f997b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t/>
            </a:r>
            <a:endParaRPr/>
          </a:p>
        </p:txBody>
      </p:sp>
      <p:sp>
        <p:nvSpPr>
          <p:cNvPr id="124" name="Google Shape;124;gb8bf2f997b_0_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b8bf2f997b_0_5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t/>
            </a:r>
            <a:endParaRPr/>
          </a:p>
        </p:txBody>
      </p:sp>
      <p:sp>
        <p:nvSpPr>
          <p:cNvPr id="131" name="Google Shape;131;gb8bf2f997b_0_5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100000" ty="0" sy="100000"/>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jp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9.jpg"/><Relationship Id="rId7" Type="http://schemas.openxmlformats.org/officeDocument/2006/relationships/image" Target="../media/image8.png"/><Relationship Id="rId8"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jpg"/><Relationship Id="rId4" Type="http://schemas.openxmlformats.org/officeDocument/2006/relationships/image" Target="../media/image6.png"/><Relationship Id="rId5"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jpg"/><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jp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13"/>
          <p:cNvSpPr txBox="1"/>
          <p:nvPr>
            <p:ph type="ctrTitle"/>
          </p:nvPr>
        </p:nvSpPr>
        <p:spPr>
          <a:xfrm>
            <a:off x="1524000" y="1352075"/>
            <a:ext cx="9729000" cy="2387400"/>
          </a:xfrm>
          <a:prstGeom prst="rect">
            <a:avLst/>
          </a:prstGeom>
          <a:noFill/>
          <a:ln>
            <a:noFill/>
          </a:ln>
        </p:spPr>
        <p:txBody>
          <a:bodyPr anchorCtr="0" anchor="b" bIns="45700" lIns="91425" spcFirstLastPara="1" rIns="91425" wrap="square" tIns="45700">
            <a:noAutofit/>
          </a:bodyPr>
          <a:lstStyle/>
          <a:p>
            <a:pPr indent="0" lvl="0" marL="0" rtl="0" algn="ctr">
              <a:lnSpc>
                <a:spcPct val="132692"/>
              </a:lnSpc>
              <a:spcBef>
                <a:spcPts val="1500"/>
              </a:spcBef>
              <a:spcAft>
                <a:spcPts val="800"/>
              </a:spcAft>
              <a:buClr>
                <a:schemeClr val="dk1"/>
              </a:buClr>
              <a:buSzPts val="1100"/>
              <a:buFont typeface="Arial"/>
              <a:buNone/>
            </a:pPr>
            <a:r>
              <a:rPr b="1" lang="en-US" sz="3300">
                <a:solidFill>
                  <a:srgbClr val="172856"/>
                </a:solidFill>
                <a:highlight>
                  <a:srgbClr val="FFFFFF"/>
                </a:highlight>
                <a:latin typeface="Arial"/>
                <a:ea typeface="Arial"/>
                <a:cs typeface="Arial"/>
                <a:sym typeface="Arial"/>
              </a:rPr>
              <a:t>A Deeper Dive into Home &amp; Community-Based Services (HCBS) Medicaid Waivers</a:t>
            </a:r>
            <a:endParaRPr b="1" sz="5550">
              <a:solidFill>
                <a:srgbClr val="000000"/>
              </a:solidFill>
              <a:highlight>
                <a:srgbClr val="FFFFFF"/>
              </a:highlight>
              <a:latin typeface="Arial"/>
              <a:ea typeface="Arial"/>
              <a:cs typeface="Arial"/>
              <a:sym typeface="Arial"/>
            </a:endParaRPr>
          </a:p>
        </p:txBody>
      </p:sp>
      <p:sp>
        <p:nvSpPr>
          <p:cNvPr id="89" name="Google Shape;8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400"/>
              <a:buNone/>
            </a:pPr>
            <a:r>
              <a:t/>
            </a:r>
            <a:endParaRPr/>
          </a:p>
          <a:p>
            <a:pPr indent="0" lvl="0" marL="0" rtl="0" algn="ctr">
              <a:lnSpc>
                <a:spcPct val="90000"/>
              </a:lnSpc>
              <a:spcBef>
                <a:spcPts val="1000"/>
              </a:spcBef>
              <a:spcAft>
                <a:spcPts val="0"/>
              </a:spcAft>
              <a:buClr>
                <a:schemeClr val="dk1"/>
              </a:buClr>
              <a:buSzPts val="2400"/>
              <a:buNone/>
            </a:pPr>
            <a:r>
              <a:t/>
            </a:r>
            <a:endParaRPr/>
          </a:p>
          <a:p>
            <a:pPr indent="0" lvl="0" marL="0" rtl="0" algn="ctr">
              <a:lnSpc>
                <a:spcPct val="90000"/>
              </a:lnSpc>
              <a:spcBef>
                <a:spcPts val="1000"/>
              </a:spcBef>
              <a:spcAft>
                <a:spcPts val="0"/>
              </a:spcAft>
              <a:buClr>
                <a:schemeClr val="dk1"/>
              </a:buClr>
              <a:buSzPts val="2400"/>
              <a:buNone/>
            </a:pPr>
            <a:r>
              <a:rPr lang="en-US" sz="2600">
                <a:latin typeface="Arial"/>
                <a:ea typeface="Arial"/>
                <a:cs typeface="Arial"/>
                <a:sym typeface="Arial"/>
              </a:rPr>
              <a:t>GCDD HCBS Advocacy Day</a:t>
            </a:r>
            <a:endParaRPr sz="2600">
              <a:latin typeface="Arial"/>
              <a:ea typeface="Arial"/>
              <a:cs typeface="Arial"/>
              <a:sym typeface="Arial"/>
            </a:endParaRPr>
          </a:p>
          <a:p>
            <a:pPr indent="0" lvl="0" marL="0" rtl="0" algn="ctr">
              <a:lnSpc>
                <a:spcPct val="90000"/>
              </a:lnSpc>
              <a:spcBef>
                <a:spcPts val="1000"/>
              </a:spcBef>
              <a:spcAft>
                <a:spcPts val="0"/>
              </a:spcAft>
              <a:buClr>
                <a:schemeClr val="dk1"/>
              </a:buClr>
              <a:buSzPts val="2400"/>
              <a:buNone/>
            </a:pPr>
            <a:r>
              <a:rPr lang="en-US" sz="2600">
                <a:latin typeface="Arial"/>
                <a:ea typeface="Arial"/>
                <a:cs typeface="Arial"/>
                <a:sym typeface="Arial"/>
              </a:rPr>
              <a:t>January 27, 2021</a:t>
            </a:r>
            <a:endParaRPr sz="2600">
              <a:latin typeface="Arial"/>
              <a:ea typeface="Arial"/>
              <a:cs typeface="Arial"/>
              <a:sym typeface="Arial"/>
            </a:endParaRPr>
          </a:p>
          <a:p>
            <a:pPr indent="0" lvl="0" marL="0" rtl="0" algn="ctr">
              <a:lnSpc>
                <a:spcPct val="90000"/>
              </a:lnSpc>
              <a:spcBef>
                <a:spcPts val="1000"/>
              </a:spcBef>
              <a:spcAft>
                <a:spcPts val="0"/>
              </a:spcAft>
              <a:buClr>
                <a:schemeClr val="dk1"/>
              </a:buClr>
              <a:buSzPts val="24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3" name="Shape 93"/>
        <p:cNvGrpSpPr/>
        <p:nvPr/>
      </p:nvGrpSpPr>
      <p:grpSpPr>
        <a:xfrm>
          <a:off x="0" y="0"/>
          <a:ext cx="0" cy="0"/>
          <a:chOff x="0" y="0"/>
          <a:chExt cx="0" cy="0"/>
        </a:xfrm>
      </p:grpSpPr>
      <p:sp>
        <p:nvSpPr>
          <p:cNvPr id="94" name="Google Shape;94;p1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sz="5700">
                <a:latin typeface="Arial"/>
                <a:ea typeface="Arial"/>
                <a:cs typeface="Arial"/>
                <a:sym typeface="Arial"/>
              </a:rPr>
              <a:t> 								Agenda</a:t>
            </a:r>
            <a:endParaRPr sz="5700">
              <a:latin typeface="Arial"/>
              <a:ea typeface="Arial"/>
              <a:cs typeface="Arial"/>
              <a:sym typeface="Arial"/>
            </a:endParaRPr>
          </a:p>
        </p:txBody>
      </p:sp>
      <p:sp>
        <p:nvSpPr>
          <p:cNvPr id="95" name="Google Shape;95;p14"/>
          <p:cNvSpPr txBox="1"/>
          <p:nvPr>
            <p:ph idx="1" type="body"/>
          </p:nvPr>
        </p:nvSpPr>
        <p:spPr>
          <a:xfrm>
            <a:off x="838200" y="1621500"/>
            <a:ext cx="10515600" cy="4351200"/>
          </a:xfrm>
          <a:prstGeom prst="rect">
            <a:avLst/>
          </a:prstGeom>
          <a:noFill/>
          <a:ln>
            <a:noFill/>
          </a:ln>
        </p:spPr>
        <p:txBody>
          <a:bodyPr anchorCtr="0" anchor="t" bIns="45700" lIns="91425" spcFirstLastPara="1" rIns="91425" wrap="square" tIns="45700">
            <a:noAutofit/>
          </a:bodyPr>
          <a:lstStyle/>
          <a:p>
            <a:pPr indent="457200" lvl="0" marL="0" rtl="0" algn="l">
              <a:lnSpc>
                <a:spcPct val="150000"/>
              </a:lnSpc>
              <a:spcBef>
                <a:spcPts val="1000"/>
              </a:spcBef>
              <a:spcAft>
                <a:spcPts val="0"/>
              </a:spcAft>
              <a:buNone/>
            </a:pPr>
            <a:r>
              <a:rPr lang="en-US" sz="4000">
                <a:latin typeface="Arial"/>
                <a:ea typeface="Arial"/>
                <a:cs typeface="Arial"/>
                <a:sym typeface="Arial"/>
              </a:rPr>
              <a:t>A History of the Waiver Waitlist</a:t>
            </a:r>
            <a:endParaRPr sz="4000">
              <a:latin typeface="Arial"/>
              <a:ea typeface="Arial"/>
              <a:cs typeface="Arial"/>
              <a:sym typeface="Arial"/>
            </a:endParaRPr>
          </a:p>
          <a:p>
            <a:pPr indent="0" lvl="0" marL="457200" rtl="0" algn="l">
              <a:lnSpc>
                <a:spcPct val="150000"/>
              </a:lnSpc>
              <a:spcBef>
                <a:spcPts val="0"/>
              </a:spcBef>
              <a:spcAft>
                <a:spcPts val="0"/>
              </a:spcAft>
              <a:buNone/>
            </a:pPr>
            <a:r>
              <a:rPr lang="en-US" sz="4000">
                <a:latin typeface="Arial"/>
                <a:ea typeface="Arial"/>
                <a:cs typeface="Arial"/>
                <a:sym typeface="Arial"/>
              </a:rPr>
              <a:t>The Importance of Advocacy</a:t>
            </a:r>
            <a:endParaRPr sz="3600"/>
          </a:p>
          <a:p>
            <a:pPr indent="0" lvl="0" marL="457200" rtl="0" algn="l">
              <a:lnSpc>
                <a:spcPct val="150000"/>
              </a:lnSpc>
              <a:spcBef>
                <a:spcPts val="0"/>
              </a:spcBef>
              <a:spcAft>
                <a:spcPts val="0"/>
              </a:spcAft>
              <a:buNone/>
            </a:pPr>
            <a:r>
              <a:rPr lang="en-US" sz="4000">
                <a:latin typeface="Arial"/>
                <a:ea typeface="Arial"/>
                <a:cs typeface="Arial"/>
                <a:sym typeface="Arial"/>
              </a:rPr>
              <a:t>The Current Waiver Waitlist</a:t>
            </a:r>
            <a:endParaRPr sz="4000">
              <a:latin typeface="Arial"/>
              <a:ea typeface="Arial"/>
              <a:cs typeface="Arial"/>
              <a:sym typeface="Arial"/>
            </a:endParaRPr>
          </a:p>
          <a:p>
            <a:pPr indent="0" lvl="0" marL="457200" rtl="0" algn="l">
              <a:lnSpc>
                <a:spcPct val="150000"/>
              </a:lnSpc>
              <a:spcBef>
                <a:spcPts val="0"/>
              </a:spcBef>
              <a:spcAft>
                <a:spcPts val="0"/>
              </a:spcAft>
              <a:buNone/>
            </a:pPr>
            <a:r>
              <a:rPr lang="en-US" sz="4000">
                <a:latin typeface="Arial"/>
                <a:ea typeface="Arial"/>
                <a:cs typeface="Arial"/>
                <a:sym typeface="Arial"/>
              </a:rPr>
              <a:t>Today’s</a:t>
            </a:r>
            <a:r>
              <a:rPr lang="en-US" sz="4000">
                <a:latin typeface="Arial"/>
                <a:ea typeface="Arial"/>
                <a:cs typeface="Arial"/>
                <a:sym typeface="Arial"/>
              </a:rPr>
              <a:t> Advocacy Ask</a:t>
            </a:r>
            <a:endParaRPr sz="4000">
              <a:latin typeface="Arial"/>
              <a:ea typeface="Arial"/>
              <a:cs typeface="Arial"/>
              <a:sym typeface="Arial"/>
            </a:endParaRPr>
          </a:p>
          <a:p>
            <a:pPr indent="0" lvl="0" marL="457200" rtl="0" algn="l">
              <a:lnSpc>
                <a:spcPct val="150000"/>
              </a:lnSpc>
              <a:spcBef>
                <a:spcPts val="0"/>
              </a:spcBef>
              <a:spcAft>
                <a:spcPts val="0"/>
              </a:spcAft>
              <a:buNone/>
            </a:pPr>
            <a:r>
              <a:rPr lang="en-US" sz="4000">
                <a:latin typeface="Arial"/>
                <a:ea typeface="Arial"/>
                <a:cs typeface="Arial"/>
                <a:sym typeface="Arial"/>
              </a:rPr>
              <a:t>Bonus Ask</a:t>
            </a:r>
            <a:endParaRPr sz="4000">
              <a:latin typeface="Arial"/>
              <a:ea typeface="Arial"/>
              <a:cs typeface="Arial"/>
              <a:sym typeface="Arial"/>
            </a:endParaRPr>
          </a:p>
          <a:p>
            <a:pPr indent="0" lvl="0" marL="0" rtl="0" algn="l">
              <a:lnSpc>
                <a:spcPct val="90000"/>
              </a:lnSpc>
              <a:spcBef>
                <a:spcPts val="1000"/>
              </a:spcBef>
              <a:spcAft>
                <a:spcPts val="0"/>
              </a:spcAft>
              <a:buSzPts val="1800"/>
              <a:buNone/>
            </a:pPr>
            <a:r>
              <a:t/>
            </a:r>
            <a:endParaRPr>
              <a:latin typeface="Arial"/>
              <a:ea typeface="Arial"/>
              <a:cs typeface="Arial"/>
              <a:sym typeface="Arial"/>
            </a:endParaRPr>
          </a:p>
        </p:txBody>
      </p:sp>
      <p:pic>
        <p:nvPicPr>
          <p:cNvPr id="96" name="Google Shape;96;p14"/>
          <p:cNvPicPr preferRelativeResize="0"/>
          <p:nvPr/>
        </p:nvPicPr>
        <p:blipFill>
          <a:blip r:embed="rId4">
            <a:alphaModFix/>
          </a:blip>
          <a:stretch>
            <a:fillRect/>
          </a:stretch>
        </p:blipFill>
        <p:spPr>
          <a:xfrm>
            <a:off x="336750" y="3599525"/>
            <a:ext cx="830650" cy="830650"/>
          </a:xfrm>
          <a:prstGeom prst="rect">
            <a:avLst/>
          </a:prstGeom>
          <a:noFill/>
          <a:ln>
            <a:noFill/>
          </a:ln>
        </p:spPr>
      </p:pic>
      <p:pic>
        <p:nvPicPr>
          <p:cNvPr id="97" name="Google Shape;97;p14"/>
          <p:cNvPicPr preferRelativeResize="0"/>
          <p:nvPr/>
        </p:nvPicPr>
        <p:blipFill>
          <a:blip r:embed="rId5">
            <a:alphaModFix/>
          </a:blip>
          <a:stretch>
            <a:fillRect/>
          </a:stretch>
        </p:blipFill>
        <p:spPr>
          <a:xfrm>
            <a:off x="443950" y="1763025"/>
            <a:ext cx="830650" cy="736567"/>
          </a:xfrm>
          <a:prstGeom prst="rect">
            <a:avLst/>
          </a:prstGeom>
          <a:noFill/>
          <a:ln>
            <a:noFill/>
          </a:ln>
        </p:spPr>
      </p:pic>
      <p:pic>
        <p:nvPicPr>
          <p:cNvPr id="98" name="Google Shape;98;p14"/>
          <p:cNvPicPr preferRelativeResize="0"/>
          <p:nvPr/>
        </p:nvPicPr>
        <p:blipFill>
          <a:blip r:embed="rId6">
            <a:alphaModFix/>
          </a:blip>
          <a:stretch>
            <a:fillRect/>
          </a:stretch>
        </p:blipFill>
        <p:spPr>
          <a:xfrm>
            <a:off x="421525" y="2751100"/>
            <a:ext cx="690512" cy="690512"/>
          </a:xfrm>
          <a:prstGeom prst="rect">
            <a:avLst/>
          </a:prstGeom>
          <a:noFill/>
          <a:ln>
            <a:noFill/>
          </a:ln>
        </p:spPr>
      </p:pic>
      <p:pic>
        <p:nvPicPr>
          <p:cNvPr id="99" name="Google Shape;99;p14"/>
          <p:cNvPicPr preferRelativeResize="0"/>
          <p:nvPr/>
        </p:nvPicPr>
        <p:blipFill>
          <a:blip r:embed="rId7">
            <a:alphaModFix/>
          </a:blip>
          <a:stretch>
            <a:fillRect/>
          </a:stretch>
        </p:blipFill>
        <p:spPr>
          <a:xfrm>
            <a:off x="412951" y="4460069"/>
            <a:ext cx="767199" cy="814732"/>
          </a:xfrm>
          <a:prstGeom prst="rect">
            <a:avLst/>
          </a:prstGeom>
          <a:noFill/>
          <a:ln>
            <a:noFill/>
          </a:ln>
        </p:spPr>
      </p:pic>
      <p:pic>
        <p:nvPicPr>
          <p:cNvPr id="100" name="Google Shape;100;p14"/>
          <p:cNvPicPr preferRelativeResize="0"/>
          <p:nvPr/>
        </p:nvPicPr>
        <p:blipFill>
          <a:blip r:embed="rId8">
            <a:alphaModFix/>
          </a:blip>
          <a:stretch>
            <a:fillRect/>
          </a:stretch>
        </p:blipFill>
        <p:spPr>
          <a:xfrm>
            <a:off x="451289" y="5396365"/>
            <a:ext cx="690501" cy="69146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4" name="Shape 104"/>
        <p:cNvGrpSpPr/>
        <p:nvPr/>
      </p:nvGrpSpPr>
      <p:grpSpPr>
        <a:xfrm>
          <a:off x="0" y="0"/>
          <a:ext cx="0" cy="0"/>
          <a:chOff x="0" y="0"/>
          <a:chExt cx="0" cy="0"/>
        </a:xfrm>
      </p:grpSpPr>
      <p:sp>
        <p:nvSpPr>
          <p:cNvPr id="105" name="Google Shape;105;p15"/>
          <p:cNvSpPr txBox="1"/>
          <p:nvPr>
            <p:ph type="title"/>
          </p:nvPr>
        </p:nvSpPr>
        <p:spPr>
          <a:xfrm>
            <a:off x="838200" y="174625"/>
            <a:ext cx="10515600" cy="1325700"/>
          </a:xfrm>
          <a:prstGeom prst="rect">
            <a:avLst/>
          </a:prstGeom>
          <a:noFill/>
          <a:ln>
            <a:noFill/>
          </a:ln>
        </p:spPr>
        <p:txBody>
          <a:bodyPr anchorCtr="0" anchor="ctr" bIns="45700" lIns="91425" spcFirstLastPara="1" rIns="91425" wrap="square" tIns="45700">
            <a:noAutofit/>
          </a:bodyPr>
          <a:lstStyle/>
          <a:p>
            <a:pPr indent="457200" lvl="0" marL="2743200" rtl="0" algn="l">
              <a:lnSpc>
                <a:spcPct val="150000"/>
              </a:lnSpc>
              <a:spcBef>
                <a:spcPts val="1000"/>
              </a:spcBef>
              <a:spcAft>
                <a:spcPts val="0"/>
              </a:spcAft>
              <a:buClr>
                <a:schemeClr val="dk1"/>
              </a:buClr>
              <a:buSzPts val="1100"/>
              <a:buFont typeface="Arial"/>
              <a:buNone/>
            </a:pPr>
            <a:r>
              <a:rPr lang="en-US" sz="4100">
                <a:latin typeface="Arial"/>
                <a:ea typeface="Arial"/>
                <a:cs typeface="Arial"/>
                <a:sym typeface="Arial"/>
              </a:rPr>
              <a:t>A History of the Waiver Waitlist</a:t>
            </a:r>
            <a:endParaRPr sz="4500">
              <a:latin typeface="Arial"/>
              <a:ea typeface="Arial"/>
              <a:cs typeface="Arial"/>
              <a:sym typeface="Arial"/>
            </a:endParaRPr>
          </a:p>
        </p:txBody>
      </p:sp>
      <p:pic>
        <p:nvPicPr>
          <p:cNvPr id="106" name="Google Shape;106;p15"/>
          <p:cNvPicPr preferRelativeResize="0"/>
          <p:nvPr/>
        </p:nvPicPr>
        <p:blipFill>
          <a:blip r:embed="rId4">
            <a:alphaModFix/>
          </a:blip>
          <a:stretch>
            <a:fillRect/>
          </a:stretch>
        </p:blipFill>
        <p:spPr>
          <a:xfrm>
            <a:off x="2961275" y="277125"/>
            <a:ext cx="1022525" cy="906700"/>
          </a:xfrm>
          <a:prstGeom prst="rect">
            <a:avLst/>
          </a:prstGeom>
          <a:noFill/>
          <a:ln>
            <a:noFill/>
          </a:ln>
        </p:spPr>
      </p:pic>
      <p:pic>
        <p:nvPicPr>
          <p:cNvPr id="107" name="Google Shape;107;p15"/>
          <p:cNvPicPr preferRelativeResize="0"/>
          <p:nvPr/>
        </p:nvPicPr>
        <p:blipFill rotWithShape="1">
          <a:blip r:embed="rId5">
            <a:alphaModFix/>
          </a:blip>
          <a:srcRect b="10039" l="0" r="0" t="0"/>
          <a:stretch/>
        </p:blipFill>
        <p:spPr>
          <a:xfrm>
            <a:off x="1989375" y="1309850"/>
            <a:ext cx="8545275" cy="490862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1" name="Shape 111"/>
        <p:cNvGrpSpPr/>
        <p:nvPr/>
      </p:nvGrpSpPr>
      <p:grpSpPr>
        <a:xfrm>
          <a:off x="0" y="0"/>
          <a:ext cx="0" cy="0"/>
          <a:chOff x="0" y="0"/>
          <a:chExt cx="0" cy="0"/>
        </a:xfrm>
      </p:grpSpPr>
      <p:sp>
        <p:nvSpPr>
          <p:cNvPr id="112" name="Google Shape;112;p16"/>
          <p:cNvSpPr txBox="1"/>
          <p:nvPr>
            <p:ph type="title"/>
          </p:nvPr>
        </p:nvSpPr>
        <p:spPr>
          <a:xfrm>
            <a:off x="838200" y="174625"/>
            <a:ext cx="10863900" cy="1325700"/>
          </a:xfrm>
          <a:prstGeom prst="rect">
            <a:avLst/>
          </a:prstGeom>
          <a:noFill/>
          <a:ln>
            <a:noFill/>
          </a:ln>
        </p:spPr>
        <p:txBody>
          <a:bodyPr anchorCtr="0" anchor="ctr" bIns="45700" lIns="91425" spcFirstLastPara="1" rIns="91425" wrap="square" tIns="45700">
            <a:noAutofit/>
          </a:bodyPr>
          <a:lstStyle/>
          <a:p>
            <a:pPr indent="0" lvl="0" marL="3200400" rtl="0" algn="l">
              <a:lnSpc>
                <a:spcPct val="150000"/>
              </a:lnSpc>
              <a:spcBef>
                <a:spcPts val="0"/>
              </a:spcBef>
              <a:spcAft>
                <a:spcPts val="0"/>
              </a:spcAft>
              <a:buClr>
                <a:schemeClr val="dk1"/>
              </a:buClr>
              <a:buSzPts val="1100"/>
              <a:buFont typeface="Arial"/>
              <a:buNone/>
            </a:pPr>
            <a:r>
              <a:rPr lang="en-US" sz="4300">
                <a:latin typeface="Arial"/>
                <a:ea typeface="Arial"/>
                <a:cs typeface="Arial"/>
                <a:sym typeface="Arial"/>
              </a:rPr>
              <a:t>The Importance of Advocacy</a:t>
            </a:r>
            <a:endParaRPr sz="4700">
              <a:latin typeface="Arial"/>
              <a:ea typeface="Arial"/>
              <a:cs typeface="Arial"/>
              <a:sym typeface="Arial"/>
            </a:endParaRPr>
          </a:p>
        </p:txBody>
      </p:sp>
      <p:sp>
        <p:nvSpPr>
          <p:cNvPr id="113" name="Google Shape;113;p16"/>
          <p:cNvSpPr txBox="1"/>
          <p:nvPr>
            <p:ph idx="1" type="body"/>
          </p:nvPr>
        </p:nvSpPr>
        <p:spPr>
          <a:xfrm>
            <a:off x="838200" y="1580700"/>
            <a:ext cx="10515600" cy="4351200"/>
          </a:xfrm>
          <a:prstGeom prst="rect">
            <a:avLst/>
          </a:prstGeom>
          <a:noFill/>
          <a:ln>
            <a:noFill/>
          </a:ln>
        </p:spPr>
        <p:txBody>
          <a:bodyPr anchorCtr="0" anchor="t" bIns="45700" lIns="91425" spcFirstLastPara="1" rIns="91425" wrap="square" tIns="45700">
            <a:noAutofit/>
          </a:bodyPr>
          <a:lstStyle/>
          <a:p>
            <a:pPr indent="-412750" lvl="1" marL="914400" rtl="0" algn="l">
              <a:lnSpc>
                <a:spcPct val="115000"/>
              </a:lnSpc>
              <a:spcBef>
                <a:spcPts val="0"/>
              </a:spcBef>
              <a:spcAft>
                <a:spcPts val="0"/>
              </a:spcAft>
              <a:buSzPts val="2900"/>
              <a:buFont typeface="Arial"/>
              <a:buChar char="•"/>
            </a:pPr>
            <a:r>
              <a:rPr lang="en-US" sz="2900">
                <a:latin typeface="Arial"/>
                <a:ea typeface="Arial"/>
                <a:cs typeface="Arial"/>
                <a:sym typeface="Arial"/>
              </a:rPr>
              <a:t>Last Year’s Example:</a:t>
            </a:r>
            <a:endParaRPr sz="2900">
              <a:latin typeface="Arial"/>
              <a:ea typeface="Arial"/>
              <a:cs typeface="Arial"/>
              <a:sym typeface="Arial"/>
            </a:endParaRPr>
          </a:p>
          <a:p>
            <a:pPr indent="0" lvl="0" marL="914400" rtl="0" algn="l">
              <a:lnSpc>
                <a:spcPct val="115000"/>
              </a:lnSpc>
              <a:spcBef>
                <a:spcPts val="0"/>
              </a:spcBef>
              <a:spcAft>
                <a:spcPts val="0"/>
              </a:spcAft>
              <a:buNone/>
            </a:pPr>
            <a:r>
              <a:t/>
            </a:r>
            <a:endParaRPr sz="2900">
              <a:latin typeface="Arial"/>
              <a:ea typeface="Arial"/>
              <a:cs typeface="Arial"/>
              <a:sym typeface="Arial"/>
            </a:endParaRPr>
          </a:p>
          <a:p>
            <a:pPr indent="-412750" lvl="2" marL="1371600" rtl="0" algn="l">
              <a:lnSpc>
                <a:spcPct val="115000"/>
              </a:lnSpc>
              <a:spcBef>
                <a:spcPts val="0"/>
              </a:spcBef>
              <a:spcAft>
                <a:spcPts val="0"/>
              </a:spcAft>
              <a:buSzPts val="2900"/>
              <a:buFont typeface="Arial"/>
              <a:buChar char="•"/>
            </a:pPr>
            <a:r>
              <a:rPr lang="en-US" sz="2900">
                <a:latin typeface="Arial"/>
                <a:ea typeface="Arial"/>
                <a:cs typeface="Arial"/>
                <a:sym typeface="Arial"/>
              </a:rPr>
              <a:t>Over 6,000 on the waitlist</a:t>
            </a:r>
            <a:endParaRPr sz="2900">
              <a:latin typeface="Arial"/>
              <a:ea typeface="Arial"/>
              <a:cs typeface="Arial"/>
              <a:sym typeface="Arial"/>
            </a:endParaRPr>
          </a:p>
          <a:p>
            <a:pPr indent="0" lvl="0" marL="1371600" rtl="0" algn="l">
              <a:lnSpc>
                <a:spcPct val="115000"/>
              </a:lnSpc>
              <a:spcBef>
                <a:spcPts val="0"/>
              </a:spcBef>
              <a:spcAft>
                <a:spcPts val="0"/>
              </a:spcAft>
              <a:buNone/>
            </a:pPr>
            <a:r>
              <a:t/>
            </a:r>
            <a:endParaRPr sz="2900">
              <a:latin typeface="Arial"/>
              <a:ea typeface="Arial"/>
              <a:cs typeface="Arial"/>
              <a:sym typeface="Arial"/>
            </a:endParaRPr>
          </a:p>
          <a:p>
            <a:pPr indent="-412750" lvl="2" marL="1371600" rtl="0" algn="l">
              <a:lnSpc>
                <a:spcPct val="115000"/>
              </a:lnSpc>
              <a:spcBef>
                <a:spcPts val="0"/>
              </a:spcBef>
              <a:spcAft>
                <a:spcPts val="0"/>
              </a:spcAft>
              <a:buSzPts val="2900"/>
              <a:buFont typeface="Arial"/>
              <a:buChar char="•"/>
            </a:pPr>
            <a:r>
              <a:rPr lang="en-US" sz="2900">
                <a:latin typeface="Arial"/>
                <a:ea typeface="Arial"/>
                <a:cs typeface="Arial"/>
                <a:sym typeface="Arial"/>
              </a:rPr>
              <a:t>Governor’s Recommendation: 0 new waiver slots</a:t>
            </a:r>
            <a:endParaRPr sz="2900">
              <a:latin typeface="Arial"/>
              <a:ea typeface="Arial"/>
              <a:cs typeface="Arial"/>
              <a:sym typeface="Arial"/>
            </a:endParaRPr>
          </a:p>
          <a:p>
            <a:pPr indent="0" lvl="0" marL="1371600" rtl="0" algn="l">
              <a:lnSpc>
                <a:spcPct val="115000"/>
              </a:lnSpc>
              <a:spcBef>
                <a:spcPts val="0"/>
              </a:spcBef>
              <a:spcAft>
                <a:spcPts val="0"/>
              </a:spcAft>
              <a:buNone/>
            </a:pPr>
            <a:r>
              <a:t/>
            </a:r>
            <a:endParaRPr sz="2900">
              <a:latin typeface="Arial"/>
              <a:ea typeface="Arial"/>
              <a:cs typeface="Arial"/>
              <a:sym typeface="Arial"/>
            </a:endParaRPr>
          </a:p>
          <a:p>
            <a:pPr indent="-412750" lvl="2" marL="1371600" rtl="0" algn="l">
              <a:lnSpc>
                <a:spcPct val="115000"/>
              </a:lnSpc>
              <a:spcBef>
                <a:spcPts val="0"/>
              </a:spcBef>
              <a:spcAft>
                <a:spcPts val="0"/>
              </a:spcAft>
              <a:buSzPts val="2900"/>
              <a:buFont typeface="Arial"/>
              <a:buChar char="•"/>
            </a:pPr>
            <a:r>
              <a:rPr lang="en-US" sz="2900">
                <a:latin typeface="Arial"/>
                <a:ea typeface="Arial"/>
                <a:cs typeface="Arial"/>
                <a:sym typeface="Arial"/>
              </a:rPr>
              <a:t>State Agencies took 10-14% budget cut</a:t>
            </a:r>
            <a:endParaRPr sz="2900">
              <a:latin typeface="Arial"/>
              <a:ea typeface="Arial"/>
              <a:cs typeface="Arial"/>
              <a:sym typeface="Arial"/>
            </a:endParaRPr>
          </a:p>
          <a:p>
            <a:pPr indent="0" lvl="0" marL="1371600" rtl="0" algn="l">
              <a:lnSpc>
                <a:spcPct val="115000"/>
              </a:lnSpc>
              <a:spcBef>
                <a:spcPts val="0"/>
              </a:spcBef>
              <a:spcAft>
                <a:spcPts val="0"/>
              </a:spcAft>
              <a:buNone/>
            </a:pPr>
            <a:r>
              <a:t/>
            </a:r>
            <a:endParaRPr sz="2900">
              <a:latin typeface="Arial"/>
              <a:ea typeface="Arial"/>
              <a:cs typeface="Arial"/>
              <a:sym typeface="Arial"/>
            </a:endParaRPr>
          </a:p>
          <a:p>
            <a:pPr indent="-412750" lvl="2" marL="1371600" rtl="0" algn="l">
              <a:lnSpc>
                <a:spcPct val="115000"/>
              </a:lnSpc>
              <a:spcBef>
                <a:spcPts val="0"/>
              </a:spcBef>
              <a:spcAft>
                <a:spcPts val="0"/>
              </a:spcAft>
              <a:buSzPts val="2900"/>
              <a:buFont typeface="Arial"/>
              <a:buChar char="•"/>
            </a:pPr>
            <a:r>
              <a:rPr lang="en-US" sz="2900">
                <a:latin typeface="Arial"/>
                <a:ea typeface="Arial"/>
                <a:cs typeface="Arial"/>
                <a:sym typeface="Arial"/>
              </a:rPr>
              <a:t>Advocates added $5,599,600 for 100 new slots!</a:t>
            </a:r>
            <a:endParaRPr sz="2900">
              <a:latin typeface="Arial"/>
              <a:ea typeface="Arial"/>
              <a:cs typeface="Arial"/>
              <a:sym typeface="Arial"/>
            </a:endParaRPr>
          </a:p>
        </p:txBody>
      </p:sp>
      <p:pic>
        <p:nvPicPr>
          <p:cNvPr id="114" name="Google Shape;114;p16"/>
          <p:cNvPicPr preferRelativeResize="0"/>
          <p:nvPr/>
        </p:nvPicPr>
        <p:blipFill>
          <a:blip r:embed="rId4">
            <a:alphaModFix/>
          </a:blip>
          <a:stretch>
            <a:fillRect/>
          </a:stretch>
        </p:blipFill>
        <p:spPr>
          <a:xfrm>
            <a:off x="3047700" y="263725"/>
            <a:ext cx="865675" cy="8656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8" name="Shape 118"/>
        <p:cNvGrpSpPr/>
        <p:nvPr/>
      </p:nvGrpSpPr>
      <p:grpSpPr>
        <a:xfrm>
          <a:off x="0" y="0"/>
          <a:ext cx="0" cy="0"/>
          <a:chOff x="0" y="0"/>
          <a:chExt cx="0" cy="0"/>
        </a:xfrm>
      </p:grpSpPr>
      <p:sp>
        <p:nvSpPr>
          <p:cNvPr id="119" name="Google Shape;119;p17"/>
          <p:cNvSpPr txBox="1"/>
          <p:nvPr>
            <p:ph type="title"/>
          </p:nvPr>
        </p:nvSpPr>
        <p:spPr>
          <a:xfrm>
            <a:off x="1328100" y="168500"/>
            <a:ext cx="10863900" cy="1325700"/>
          </a:xfrm>
          <a:prstGeom prst="rect">
            <a:avLst/>
          </a:prstGeom>
          <a:noFill/>
          <a:ln>
            <a:noFill/>
          </a:ln>
        </p:spPr>
        <p:txBody>
          <a:bodyPr anchorCtr="0" anchor="ctr" bIns="45700" lIns="91425" spcFirstLastPara="1" rIns="91425" wrap="square" tIns="45700">
            <a:noAutofit/>
          </a:bodyPr>
          <a:lstStyle/>
          <a:p>
            <a:pPr indent="457200" lvl="0" marL="3200400" rtl="0" algn="l">
              <a:lnSpc>
                <a:spcPct val="150000"/>
              </a:lnSpc>
              <a:spcBef>
                <a:spcPts val="0"/>
              </a:spcBef>
              <a:spcAft>
                <a:spcPts val="0"/>
              </a:spcAft>
              <a:buClr>
                <a:schemeClr val="dk1"/>
              </a:buClr>
              <a:buSzPts val="1100"/>
              <a:buFont typeface="Arial"/>
              <a:buNone/>
            </a:pPr>
            <a:r>
              <a:rPr lang="en-US" sz="4300">
                <a:latin typeface="Arial"/>
                <a:ea typeface="Arial"/>
                <a:cs typeface="Arial"/>
                <a:sym typeface="Arial"/>
              </a:rPr>
              <a:t>The Current Waiver Waitlist</a:t>
            </a:r>
            <a:endParaRPr sz="3900">
              <a:latin typeface="Arial"/>
              <a:ea typeface="Arial"/>
              <a:cs typeface="Arial"/>
              <a:sym typeface="Arial"/>
            </a:endParaRPr>
          </a:p>
        </p:txBody>
      </p:sp>
      <p:sp>
        <p:nvSpPr>
          <p:cNvPr id="120" name="Google Shape;120;p17"/>
          <p:cNvSpPr txBox="1"/>
          <p:nvPr>
            <p:ph idx="1" type="body"/>
          </p:nvPr>
        </p:nvSpPr>
        <p:spPr>
          <a:xfrm>
            <a:off x="838200" y="1537150"/>
            <a:ext cx="10515600" cy="4351200"/>
          </a:xfrm>
          <a:prstGeom prst="rect">
            <a:avLst/>
          </a:prstGeom>
          <a:noFill/>
          <a:ln>
            <a:noFill/>
          </a:ln>
        </p:spPr>
        <p:txBody>
          <a:bodyPr anchorCtr="0" anchor="t" bIns="45700" lIns="91425" spcFirstLastPara="1" rIns="91425" wrap="square" tIns="45700">
            <a:noAutofit/>
          </a:bodyPr>
          <a:lstStyle/>
          <a:p>
            <a:pPr indent="-368300" lvl="1" marL="914400" rtl="0" algn="l">
              <a:lnSpc>
                <a:spcPct val="115000"/>
              </a:lnSpc>
              <a:spcBef>
                <a:spcPts val="0"/>
              </a:spcBef>
              <a:spcAft>
                <a:spcPts val="0"/>
              </a:spcAft>
              <a:buSzPts val="2200"/>
              <a:buFont typeface="Arial"/>
              <a:buChar char="•"/>
            </a:pPr>
            <a:r>
              <a:rPr lang="en-US" sz="2200">
                <a:latin typeface="Arial"/>
                <a:ea typeface="Arial"/>
                <a:cs typeface="Arial"/>
                <a:sym typeface="Arial"/>
              </a:rPr>
              <a:t># of Georgians receiving waivers: ~13,000</a:t>
            </a:r>
            <a:endParaRPr sz="2200">
              <a:latin typeface="Arial"/>
              <a:ea typeface="Arial"/>
              <a:cs typeface="Arial"/>
              <a:sym typeface="Arial"/>
            </a:endParaRPr>
          </a:p>
          <a:p>
            <a:pPr indent="0" lvl="0" marL="0" rtl="0" algn="l">
              <a:lnSpc>
                <a:spcPct val="115000"/>
              </a:lnSpc>
              <a:spcBef>
                <a:spcPts val="0"/>
              </a:spcBef>
              <a:spcAft>
                <a:spcPts val="0"/>
              </a:spcAft>
              <a:buNone/>
            </a:pPr>
            <a:r>
              <a:t/>
            </a:r>
            <a:endParaRPr sz="2200">
              <a:latin typeface="Arial"/>
              <a:ea typeface="Arial"/>
              <a:cs typeface="Arial"/>
              <a:sym typeface="Arial"/>
            </a:endParaRPr>
          </a:p>
          <a:p>
            <a:pPr indent="-368300" lvl="1" marL="914400" rtl="0" algn="l">
              <a:lnSpc>
                <a:spcPct val="115000"/>
              </a:lnSpc>
              <a:spcBef>
                <a:spcPts val="0"/>
              </a:spcBef>
              <a:spcAft>
                <a:spcPts val="0"/>
              </a:spcAft>
              <a:buSzPts val="2200"/>
              <a:buFont typeface="Arial"/>
              <a:buChar char="•"/>
            </a:pPr>
            <a:r>
              <a:rPr lang="en-US" sz="2200">
                <a:latin typeface="Arial"/>
                <a:ea typeface="Arial"/>
                <a:cs typeface="Arial"/>
                <a:sym typeface="Arial"/>
              </a:rPr>
              <a:t># of Georgians waiting: 6,922</a:t>
            </a:r>
            <a:endParaRPr sz="2200">
              <a:latin typeface="Arial"/>
              <a:ea typeface="Arial"/>
              <a:cs typeface="Arial"/>
              <a:sym typeface="Arial"/>
            </a:endParaRPr>
          </a:p>
          <a:p>
            <a:pPr indent="-368300" lvl="2" marL="1371600" rtl="0" algn="l">
              <a:lnSpc>
                <a:spcPct val="115000"/>
              </a:lnSpc>
              <a:spcBef>
                <a:spcPts val="0"/>
              </a:spcBef>
              <a:spcAft>
                <a:spcPts val="0"/>
              </a:spcAft>
              <a:buSzPts val="2200"/>
              <a:buFont typeface="Arial"/>
              <a:buChar char="•"/>
            </a:pPr>
            <a:r>
              <a:rPr lang="en-US" sz="2200">
                <a:latin typeface="Arial"/>
                <a:ea typeface="Arial"/>
                <a:cs typeface="Arial"/>
                <a:sym typeface="Arial"/>
              </a:rPr>
              <a:t>Up from 6,133 in May 2020</a:t>
            </a:r>
            <a:endParaRPr sz="2200">
              <a:latin typeface="Arial"/>
              <a:ea typeface="Arial"/>
              <a:cs typeface="Arial"/>
              <a:sym typeface="Arial"/>
            </a:endParaRPr>
          </a:p>
          <a:p>
            <a:pPr indent="0" lvl="0" marL="914400" rtl="0" algn="l">
              <a:lnSpc>
                <a:spcPct val="115000"/>
              </a:lnSpc>
              <a:spcBef>
                <a:spcPts val="0"/>
              </a:spcBef>
              <a:spcAft>
                <a:spcPts val="0"/>
              </a:spcAft>
              <a:buNone/>
            </a:pPr>
            <a:r>
              <a:t/>
            </a:r>
            <a:endParaRPr sz="2200">
              <a:latin typeface="Arial"/>
              <a:ea typeface="Arial"/>
              <a:cs typeface="Arial"/>
              <a:sym typeface="Arial"/>
            </a:endParaRPr>
          </a:p>
          <a:p>
            <a:pPr indent="-368300" lvl="1" marL="914400" rtl="0" algn="l">
              <a:lnSpc>
                <a:spcPct val="115000"/>
              </a:lnSpc>
              <a:spcBef>
                <a:spcPts val="0"/>
              </a:spcBef>
              <a:spcAft>
                <a:spcPts val="0"/>
              </a:spcAft>
              <a:buSzPts val="2200"/>
              <a:buFont typeface="Arial"/>
              <a:buChar char="•"/>
            </a:pPr>
            <a:r>
              <a:rPr lang="en-US" sz="2200">
                <a:latin typeface="Arial"/>
                <a:ea typeface="Arial"/>
                <a:cs typeface="Arial"/>
                <a:sym typeface="Arial"/>
              </a:rPr>
              <a:t># of new slots recommended in new budget: 100</a:t>
            </a:r>
            <a:endParaRPr sz="2200">
              <a:latin typeface="Arial"/>
              <a:ea typeface="Arial"/>
              <a:cs typeface="Arial"/>
              <a:sym typeface="Arial"/>
            </a:endParaRPr>
          </a:p>
          <a:p>
            <a:pPr indent="0" lvl="0" marL="914400" rtl="0" algn="l">
              <a:lnSpc>
                <a:spcPct val="115000"/>
              </a:lnSpc>
              <a:spcBef>
                <a:spcPts val="0"/>
              </a:spcBef>
              <a:spcAft>
                <a:spcPts val="0"/>
              </a:spcAft>
              <a:buNone/>
            </a:pPr>
            <a:r>
              <a:t/>
            </a:r>
            <a:endParaRPr sz="2200">
              <a:latin typeface="Arial"/>
              <a:ea typeface="Arial"/>
              <a:cs typeface="Arial"/>
              <a:sym typeface="Arial"/>
            </a:endParaRPr>
          </a:p>
          <a:p>
            <a:pPr indent="-368300" lvl="1" marL="914400" rtl="0" algn="l">
              <a:lnSpc>
                <a:spcPct val="115000"/>
              </a:lnSpc>
              <a:spcBef>
                <a:spcPts val="0"/>
              </a:spcBef>
              <a:spcAft>
                <a:spcPts val="0"/>
              </a:spcAft>
              <a:buSzPts val="2200"/>
              <a:buFont typeface="Arial"/>
              <a:buChar char="•"/>
            </a:pPr>
            <a:r>
              <a:rPr lang="en-US" sz="2200">
                <a:latin typeface="Arial"/>
                <a:ea typeface="Arial"/>
                <a:cs typeface="Arial"/>
                <a:sym typeface="Arial"/>
              </a:rPr>
              <a:t># of new slots over the last 3 years: 325</a:t>
            </a:r>
            <a:endParaRPr sz="2200">
              <a:latin typeface="Arial"/>
              <a:ea typeface="Arial"/>
              <a:cs typeface="Arial"/>
              <a:sym typeface="Arial"/>
            </a:endParaRPr>
          </a:p>
          <a:p>
            <a:pPr indent="0" lvl="0" marL="914400" rtl="0" algn="l">
              <a:lnSpc>
                <a:spcPct val="115000"/>
              </a:lnSpc>
              <a:spcBef>
                <a:spcPts val="0"/>
              </a:spcBef>
              <a:spcAft>
                <a:spcPts val="0"/>
              </a:spcAft>
              <a:buNone/>
            </a:pPr>
            <a:r>
              <a:t/>
            </a:r>
            <a:endParaRPr sz="2200">
              <a:latin typeface="Arial"/>
              <a:ea typeface="Arial"/>
              <a:cs typeface="Arial"/>
              <a:sym typeface="Arial"/>
            </a:endParaRPr>
          </a:p>
          <a:p>
            <a:pPr indent="-368300" lvl="1" marL="914400" rtl="0" algn="l">
              <a:lnSpc>
                <a:spcPct val="115000"/>
              </a:lnSpc>
              <a:spcBef>
                <a:spcPts val="0"/>
              </a:spcBef>
              <a:spcAft>
                <a:spcPts val="0"/>
              </a:spcAft>
              <a:buSzPts val="2200"/>
              <a:buFont typeface="Arial"/>
              <a:buChar char="•"/>
            </a:pPr>
            <a:r>
              <a:rPr lang="en-US" sz="2200">
                <a:latin typeface="Arial"/>
                <a:ea typeface="Arial"/>
                <a:cs typeface="Arial"/>
                <a:sym typeface="Arial"/>
              </a:rPr>
              <a:t># of new waiver recipients over last 3 years: ~700</a:t>
            </a:r>
            <a:endParaRPr sz="2200">
              <a:latin typeface="Arial"/>
              <a:ea typeface="Arial"/>
              <a:cs typeface="Arial"/>
              <a:sym typeface="Arial"/>
            </a:endParaRPr>
          </a:p>
          <a:p>
            <a:pPr indent="0" lvl="0" marL="914400" rtl="0" algn="l">
              <a:lnSpc>
                <a:spcPct val="115000"/>
              </a:lnSpc>
              <a:spcBef>
                <a:spcPts val="0"/>
              </a:spcBef>
              <a:spcAft>
                <a:spcPts val="0"/>
              </a:spcAft>
              <a:buNone/>
            </a:pPr>
            <a:r>
              <a:t/>
            </a:r>
            <a:endParaRPr sz="2200">
              <a:latin typeface="Arial"/>
              <a:ea typeface="Arial"/>
              <a:cs typeface="Arial"/>
              <a:sym typeface="Arial"/>
            </a:endParaRPr>
          </a:p>
          <a:p>
            <a:pPr indent="-368300" lvl="1" marL="914400" rtl="0" algn="l">
              <a:lnSpc>
                <a:spcPct val="115000"/>
              </a:lnSpc>
              <a:spcBef>
                <a:spcPts val="0"/>
              </a:spcBef>
              <a:spcAft>
                <a:spcPts val="0"/>
              </a:spcAft>
              <a:buSzPts val="2200"/>
              <a:buFont typeface="Arial"/>
              <a:buChar char="•"/>
            </a:pPr>
            <a:r>
              <a:rPr lang="en-US" sz="2200">
                <a:latin typeface="Arial"/>
                <a:ea typeface="Arial"/>
                <a:cs typeface="Arial"/>
                <a:sym typeface="Arial"/>
              </a:rPr>
              <a:t>DBHDD’s 3 year goal: 1,950 new waiver recipients </a:t>
            </a:r>
            <a:endParaRPr sz="2200">
              <a:latin typeface="Arial"/>
              <a:ea typeface="Arial"/>
              <a:cs typeface="Arial"/>
              <a:sym typeface="Arial"/>
            </a:endParaRPr>
          </a:p>
          <a:p>
            <a:pPr indent="0" lvl="0" marL="914400" rtl="0" algn="l">
              <a:lnSpc>
                <a:spcPct val="115000"/>
              </a:lnSpc>
              <a:spcBef>
                <a:spcPts val="0"/>
              </a:spcBef>
              <a:spcAft>
                <a:spcPts val="0"/>
              </a:spcAft>
              <a:buNone/>
            </a:pPr>
            <a:r>
              <a:t/>
            </a:r>
            <a:endParaRPr sz="2900">
              <a:latin typeface="Arial"/>
              <a:ea typeface="Arial"/>
              <a:cs typeface="Arial"/>
              <a:sym typeface="Arial"/>
            </a:endParaRPr>
          </a:p>
          <a:p>
            <a:pPr indent="0" lvl="0" marL="914400" rtl="0" algn="l">
              <a:lnSpc>
                <a:spcPct val="115000"/>
              </a:lnSpc>
              <a:spcBef>
                <a:spcPts val="0"/>
              </a:spcBef>
              <a:spcAft>
                <a:spcPts val="0"/>
              </a:spcAft>
              <a:buNone/>
            </a:pPr>
            <a:r>
              <a:t/>
            </a:r>
            <a:endParaRPr sz="2900">
              <a:latin typeface="Arial"/>
              <a:ea typeface="Arial"/>
              <a:cs typeface="Arial"/>
              <a:sym typeface="Arial"/>
            </a:endParaRPr>
          </a:p>
          <a:p>
            <a:pPr indent="0" lvl="0" marL="0" rtl="0" algn="l">
              <a:lnSpc>
                <a:spcPct val="115000"/>
              </a:lnSpc>
              <a:spcBef>
                <a:spcPts val="0"/>
              </a:spcBef>
              <a:spcAft>
                <a:spcPts val="0"/>
              </a:spcAft>
              <a:buNone/>
            </a:pPr>
            <a:r>
              <a:t/>
            </a:r>
            <a:endParaRPr sz="2900">
              <a:latin typeface="Arial"/>
              <a:ea typeface="Arial"/>
              <a:cs typeface="Arial"/>
              <a:sym typeface="Arial"/>
            </a:endParaRPr>
          </a:p>
          <a:p>
            <a:pPr indent="0" lvl="0" marL="0" rtl="0" algn="l">
              <a:lnSpc>
                <a:spcPct val="115000"/>
              </a:lnSpc>
              <a:spcBef>
                <a:spcPts val="0"/>
              </a:spcBef>
              <a:spcAft>
                <a:spcPts val="0"/>
              </a:spcAft>
              <a:buNone/>
            </a:pPr>
            <a:r>
              <a:t/>
            </a:r>
            <a:endParaRPr sz="2900">
              <a:latin typeface="Arial"/>
              <a:ea typeface="Arial"/>
              <a:cs typeface="Arial"/>
              <a:sym typeface="Arial"/>
            </a:endParaRPr>
          </a:p>
        </p:txBody>
      </p:sp>
      <p:pic>
        <p:nvPicPr>
          <p:cNvPr id="121" name="Google Shape;121;p17"/>
          <p:cNvPicPr preferRelativeResize="0"/>
          <p:nvPr/>
        </p:nvPicPr>
        <p:blipFill>
          <a:blip r:embed="rId4">
            <a:alphaModFix/>
          </a:blip>
          <a:stretch>
            <a:fillRect/>
          </a:stretch>
        </p:blipFill>
        <p:spPr>
          <a:xfrm>
            <a:off x="3507225" y="168500"/>
            <a:ext cx="1078400" cy="1078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5" name="Shape 125"/>
        <p:cNvGrpSpPr/>
        <p:nvPr/>
      </p:nvGrpSpPr>
      <p:grpSpPr>
        <a:xfrm>
          <a:off x="0" y="0"/>
          <a:ext cx="0" cy="0"/>
          <a:chOff x="0" y="0"/>
          <a:chExt cx="0" cy="0"/>
        </a:xfrm>
      </p:grpSpPr>
      <p:sp>
        <p:nvSpPr>
          <p:cNvPr id="126" name="Google Shape;126;p18"/>
          <p:cNvSpPr txBox="1"/>
          <p:nvPr>
            <p:ph type="title"/>
          </p:nvPr>
        </p:nvSpPr>
        <p:spPr>
          <a:xfrm>
            <a:off x="1328100" y="168500"/>
            <a:ext cx="10863900" cy="1325700"/>
          </a:xfrm>
          <a:prstGeom prst="rect">
            <a:avLst/>
          </a:prstGeom>
          <a:noFill/>
          <a:ln>
            <a:noFill/>
          </a:ln>
        </p:spPr>
        <p:txBody>
          <a:bodyPr anchorCtr="0" anchor="ctr" bIns="45700" lIns="91425" spcFirstLastPara="1" rIns="91425" wrap="square" tIns="45700">
            <a:noAutofit/>
          </a:bodyPr>
          <a:lstStyle/>
          <a:p>
            <a:pPr indent="457200" lvl="0" marL="3657600" rtl="0" algn="l">
              <a:lnSpc>
                <a:spcPct val="150000"/>
              </a:lnSpc>
              <a:spcBef>
                <a:spcPts val="0"/>
              </a:spcBef>
              <a:spcAft>
                <a:spcPts val="0"/>
              </a:spcAft>
              <a:buClr>
                <a:schemeClr val="dk1"/>
              </a:buClr>
              <a:buSzPts val="1100"/>
              <a:buFont typeface="Arial"/>
              <a:buNone/>
            </a:pPr>
            <a:r>
              <a:rPr lang="en-US" sz="4500">
                <a:latin typeface="Arial"/>
                <a:ea typeface="Arial"/>
                <a:cs typeface="Arial"/>
                <a:sym typeface="Arial"/>
              </a:rPr>
              <a:t>Today’s Advocacy Ask</a:t>
            </a:r>
            <a:endParaRPr>
              <a:latin typeface="Arial"/>
              <a:ea typeface="Arial"/>
              <a:cs typeface="Arial"/>
              <a:sym typeface="Arial"/>
            </a:endParaRPr>
          </a:p>
        </p:txBody>
      </p:sp>
      <p:sp>
        <p:nvSpPr>
          <p:cNvPr id="127" name="Google Shape;127;p18"/>
          <p:cNvSpPr txBox="1"/>
          <p:nvPr>
            <p:ph idx="1" type="body"/>
          </p:nvPr>
        </p:nvSpPr>
        <p:spPr>
          <a:xfrm>
            <a:off x="838200" y="1689550"/>
            <a:ext cx="10515600" cy="4351200"/>
          </a:xfrm>
          <a:prstGeom prst="rect">
            <a:avLst/>
          </a:prstGeom>
          <a:noFill/>
          <a:ln>
            <a:noFill/>
          </a:ln>
        </p:spPr>
        <p:txBody>
          <a:bodyPr anchorCtr="0" anchor="t" bIns="45700" lIns="91425" spcFirstLastPara="1" rIns="91425" wrap="square" tIns="45700">
            <a:noAutofit/>
          </a:bodyPr>
          <a:lstStyle/>
          <a:p>
            <a:pPr indent="-387350" lvl="1" marL="914400" rtl="0" algn="l">
              <a:lnSpc>
                <a:spcPct val="115000"/>
              </a:lnSpc>
              <a:spcBef>
                <a:spcPts val="0"/>
              </a:spcBef>
              <a:spcAft>
                <a:spcPts val="0"/>
              </a:spcAft>
              <a:buSzPts val="2500"/>
              <a:buFont typeface="Arial"/>
              <a:buChar char="•"/>
            </a:pPr>
            <a:r>
              <a:rPr lang="en-US" sz="2500">
                <a:latin typeface="Arial"/>
                <a:ea typeface="Arial"/>
                <a:cs typeface="Arial"/>
                <a:sym typeface="Arial"/>
              </a:rPr>
              <a:t>We are asking for 250 new waiver slots, in addition to the Governor’s recommendation of 100, totaling 350*</a:t>
            </a:r>
            <a:endParaRPr sz="2500">
              <a:latin typeface="Arial"/>
              <a:ea typeface="Arial"/>
              <a:cs typeface="Arial"/>
              <a:sym typeface="Arial"/>
            </a:endParaRPr>
          </a:p>
          <a:p>
            <a:pPr indent="0" lvl="0" marL="914400" rtl="0" algn="l">
              <a:lnSpc>
                <a:spcPct val="115000"/>
              </a:lnSpc>
              <a:spcBef>
                <a:spcPts val="0"/>
              </a:spcBef>
              <a:spcAft>
                <a:spcPts val="0"/>
              </a:spcAft>
              <a:buNone/>
            </a:pPr>
            <a:r>
              <a:t/>
            </a:r>
            <a:endParaRPr sz="2500">
              <a:latin typeface="Arial"/>
              <a:ea typeface="Arial"/>
              <a:cs typeface="Arial"/>
              <a:sym typeface="Arial"/>
            </a:endParaRPr>
          </a:p>
          <a:p>
            <a:pPr indent="-387350" lvl="1" marL="914400" rtl="0" algn="l">
              <a:lnSpc>
                <a:spcPct val="115000"/>
              </a:lnSpc>
              <a:spcBef>
                <a:spcPts val="0"/>
              </a:spcBef>
              <a:spcAft>
                <a:spcPts val="0"/>
              </a:spcAft>
              <a:buSzPts val="2500"/>
              <a:buFont typeface="Arial"/>
              <a:buChar char="•"/>
            </a:pPr>
            <a:r>
              <a:rPr lang="en-US" sz="2500">
                <a:latin typeface="Arial"/>
                <a:ea typeface="Arial"/>
                <a:cs typeface="Arial"/>
                <a:sym typeface="Arial"/>
              </a:rPr>
              <a:t>We believe this will help DBHDD come closer to achieving its goal of serving 1,950 new waiver recipients by year 3</a:t>
            </a:r>
            <a:endParaRPr sz="2500">
              <a:latin typeface="Arial"/>
              <a:ea typeface="Arial"/>
              <a:cs typeface="Arial"/>
              <a:sym typeface="Arial"/>
            </a:endParaRPr>
          </a:p>
          <a:p>
            <a:pPr indent="0" lvl="0" marL="914400" rtl="0" algn="l">
              <a:lnSpc>
                <a:spcPct val="115000"/>
              </a:lnSpc>
              <a:spcBef>
                <a:spcPts val="0"/>
              </a:spcBef>
              <a:spcAft>
                <a:spcPts val="0"/>
              </a:spcAft>
              <a:buNone/>
            </a:pPr>
            <a:r>
              <a:t/>
            </a:r>
            <a:endParaRPr sz="2500">
              <a:latin typeface="Arial"/>
              <a:ea typeface="Arial"/>
              <a:cs typeface="Arial"/>
              <a:sym typeface="Arial"/>
            </a:endParaRPr>
          </a:p>
          <a:p>
            <a:pPr indent="0" lvl="0" marL="0" rtl="0" algn="l">
              <a:lnSpc>
                <a:spcPct val="115000"/>
              </a:lnSpc>
              <a:spcBef>
                <a:spcPts val="0"/>
              </a:spcBef>
              <a:spcAft>
                <a:spcPts val="0"/>
              </a:spcAft>
              <a:buNone/>
            </a:pPr>
            <a:r>
              <a:rPr lang="en-US" sz="2500">
                <a:latin typeface="Arial"/>
                <a:ea typeface="Arial"/>
                <a:cs typeface="Arial"/>
                <a:sym typeface="Arial"/>
              </a:rPr>
              <a:t>*We know increasing waiver slots by 100-200 each year is not an effective strategy to address the almost 7,000 Georgians whose needs are not being met, some for decades, and we are asking you to join us in developing a strategy that works moving forward.</a:t>
            </a:r>
            <a:endParaRPr sz="2000">
              <a:latin typeface="Arial"/>
              <a:ea typeface="Arial"/>
              <a:cs typeface="Arial"/>
              <a:sym typeface="Arial"/>
            </a:endParaRPr>
          </a:p>
        </p:txBody>
      </p:sp>
      <p:pic>
        <p:nvPicPr>
          <p:cNvPr id="128" name="Google Shape;128;p18"/>
          <p:cNvPicPr preferRelativeResize="0"/>
          <p:nvPr/>
        </p:nvPicPr>
        <p:blipFill>
          <a:blip r:embed="rId4">
            <a:alphaModFix/>
          </a:blip>
          <a:stretch>
            <a:fillRect/>
          </a:stretch>
        </p:blipFill>
        <p:spPr>
          <a:xfrm>
            <a:off x="3841950" y="230977"/>
            <a:ext cx="1015800" cy="107872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2" name="Shape 132"/>
        <p:cNvGrpSpPr/>
        <p:nvPr/>
      </p:nvGrpSpPr>
      <p:grpSpPr>
        <a:xfrm>
          <a:off x="0" y="0"/>
          <a:ext cx="0" cy="0"/>
          <a:chOff x="0" y="0"/>
          <a:chExt cx="0" cy="0"/>
        </a:xfrm>
      </p:grpSpPr>
      <p:sp>
        <p:nvSpPr>
          <p:cNvPr id="133" name="Google Shape;133;p19"/>
          <p:cNvSpPr txBox="1"/>
          <p:nvPr>
            <p:ph type="title"/>
          </p:nvPr>
        </p:nvSpPr>
        <p:spPr>
          <a:xfrm>
            <a:off x="1328100" y="168500"/>
            <a:ext cx="10863900" cy="1325700"/>
          </a:xfrm>
          <a:prstGeom prst="rect">
            <a:avLst/>
          </a:prstGeom>
          <a:noFill/>
          <a:ln>
            <a:noFill/>
          </a:ln>
        </p:spPr>
        <p:txBody>
          <a:bodyPr anchorCtr="0" anchor="ctr" bIns="45700" lIns="91425" spcFirstLastPara="1" rIns="91425" wrap="square" tIns="45700">
            <a:noAutofit/>
          </a:bodyPr>
          <a:lstStyle/>
          <a:p>
            <a:pPr indent="457200" lvl="0" marL="4114800" rtl="0" algn="l">
              <a:lnSpc>
                <a:spcPct val="150000"/>
              </a:lnSpc>
              <a:spcBef>
                <a:spcPts val="0"/>
              </a:spcBef>
              <a:spcAft>
                <a:spcPts val="0"/>
              </a:spcAft>
              <a:buClr>
                <a:schemeClr val="dk1"/>
              </a:buClr>
              <a:buSzPts val="1100"/>
              <a:buFont typeface="Arial"/>
              <a:buNone/>
            </a:pPr>
            <a:r>
              <a:rPr lang="en-US" sz="5100">
                <a:latin typeface="Arial"/>
                <a:ea typeface="Arial"/>
                <a:cs typeface="Arial"/>
                <a:sym typeface="Arial"/>
              </a:rPr>
              <a:t>Bonus Ask</a:t>
            </a:r>
            <a:endParaRPr sz="5600">
              <a:latin typeface="Arial"/>
              <a:ea typeface="Arial"/>
              <a:cs typeface="Arial"/>
              <a:sym typeface="Arial"/>
            </a:endParaRPr>
          </a:p>
        </p:txBody>
      </p:sp>
      <p:sp>
        <p:nvSpPr>
          <p:cNvPr id="134" name="Google Shape;134;p19"/>
          <p:cNvSpPr txBox="1"/>
          <p:nvPr>
            <p:ph idx="1" type="body"/>
          </p:nvPr>
        </p:nvSpPr>
        <p:spPr>
          <a:xfrm>
            <a:off x="838200" y="1689550"/>
            <a:ext cx="10515600" cy="4351200"/>
          </a:xfrm>
          <a:prstGeom prst="rect">
            <a:avLst/>
          </a:prstGeom>
          <a:noFill/>
          <a:ln>
            <a:noFill/>
          </a:ln>
        </p:spPr>
        <p:txBody>
          <a:bodyPr anchorCtr="0" anchor="t" bIns="45700" lIns="91425" spcFirstLastPara="1" rIns="91425" wrap="square" tIns="45700">
            <a:noAutofit/>
          </a:bodyPr>
          <a:lstStyle/>
          <a:p>
            <a:pPr indent="-374650" lvl="1" marL="914400" rtl="0" algn="l">
              <a:lnSpc>
                <a:spcPct val="115000"/>
              </a:lnSpc>
              <a:spcBef>
                <a:spcPts val="0"/>
              </a:spcBef>
              <a:spcAft>
                <a:spcPts val="0"/>
              </a:spcAft>
              <a:buSzPts val="2300"/>
              <a:buFont typeface="Arial"/>
              <a:buChar char="•"/>
            </a:pPr>
            <a:r>
              <a:rPr lang="en-US" sz="2300">
                <a:latin typeface="Arial"/>
                <a:ea typeface="Arial"/>
                <a:cs typeface="Arial"/>
                <a:sym typeface="Arial"/>
              </a:rPr>
              <a:t>People with developmental disabilities need access to the vaccine NOW!</a:t>
            </a:r>
            <a:endParaRPr sz="2300">
              <a:latin typeface="Arial"/>
              <a:ea typeface="Arial"/>
              <a:cs typeface="Arial"/>
              <a:sym typeface="Arial"/>
            </a:endParaRPr>
          </a:p>
          <a:p>
            <a:pPr indent="0" lvl="0" marL="914400" rtl="0" algn="l">
              <a:lnSpc>
                <a:spcPct val="115000"/>
              </a:lnSpc>
              <a:spcBef>
                <a:spcPts val="0"/>
              </a:spcBef>
              <a:spcAft>
                <a:spcPts val="0"/>
              </a:spcAft>
              <a:buNone/>
            </a:pPr>
            <a:r>
              <a:t/>
            </a:r>
            <a:endParaRPr sz="2300">
              <a:latin typeface="Arial"/>
              <a:ea typeface="Arial"/>
              <a:cs typeface="Arial"/>
              <a:sym typeface="Arial"/>
            </a:endParaRPr>
          </a:p>
          <a:p>
            <a:pPr indent="-374650" lvl="1" marL="914400" rtl="0" algn="l">
              <a:lnSpc>
                <a:spcPct val="115000"/>
              </a:lnSpc>
              <a:spcBef>
                <a:spcPts val="0"/>
              </a:spcBef>
              <a:spcAft>
                <a:spcPts val="0"/>
              </a:spcAft>
              <a:buSzPts val="2300"/>
              <a:buFont typeface="Arial"/>
              <a:buChar char="•"/>
            </a:pPr>
            <a:r>
              <a:rPr lang="en-US" sz="2300">
                <a:latin typeface="Arial"/>
                <a:ea typeface="Arial"/>
                <a:cs typeface="Arial"/>
                <a:sym typeface="Arial"/>
              </a:rPr>
              <a:t>COVID is a SERIOUS health risk for people with disabilities</a:t>
            </a:r>
            <a:endParaRPr sz="2300">
              <a:latin typeface="Arial"/>
              <a:ea typeface="Arial"/>
              <a:cs typeface="Arial"/>
              <a:sym typeface="Arial"/>
            </a:endParaRPr>
          </a:p>
          <a:p>
            <a:pPr indent="0" lvl="0" marL="914400" rtl="0" algn="l">
              <a:lnSpc>
                <a:spcPct val="115000"/>
              </a:lnSpc>
              <a:spcBef>
                <a:spcPts val="0"/>
              </a:spcBef>
              <a:spcAft>
                <a:spcPts val="0"/>
              </a:spcAft>
              <a:buNone/>
            </a:pPr>
            <a:r>
              <a:t/>
            </a:r>
            <a:endParaRPr sz="2300">
              <a:latin typeface="Arial"/>
              <a:ea typeface="Arial"/>
              <a:cs typeface="Arial"/>
              <a:sym typeface="Arial"/>
            </a:endParaRPr>
          </a:p>
          <a:p>
            <a:pPr indent="-374650" lvl="1" marL="914400" rtl="0" algn="l">
              <a:lnSpc>
                <a:spcPct val="115000"/>
              </a:lnSpc>
              <a:spcBef>
                <a:spcPts val="0"/>
              </a:spcBef>
              <a:spcAft>
                <a:spcPts val="0"/>
              </a:spcAft>
              <a:buSzPts val="2300"/>
              <a:buFont typeface="Arial"/>
              <a:buChar char="•"/>
            </a:pPr>
            <a:r>
              <a:rPr lang="en-US" sz="2300">
                <a:latin typeface="Arial"/>
                <a:ea typeface="Arial"/>
                <a:cs typeface="Arial"/>
                <a:sym typeface="Arial"/>
              </a:rPr>
              <a:t>Make the BONUS ASK each time:</a:t>
            </a:r>
            <a:endParaRPr sz="2300">
              <a:latin typeface="Arial"/>
              <a:ea typeface="Arial"/>
              <a:cs typeface="Arial"/>
              <a:sym typeface="Arial"/>
            </a:endParaRPr>
          </a:p>
          <a:p>
            <a:pPr indent="0" lvl="0" marL="0" rtl="0" algn="l">
              <a:lnSpc>
                <a:spcPct val="115000"/>
              </a:lnSpc>
              <a:spcBef>
                <a:spcPts val="0"/>
              </a:spcBef>
              <a:spcAft>
                <a:spcPts val="0"/>
              </a:spcAft>
              <a:buNone/>
            </a:pPr>
            <a:r>
              <a:t/>
            </a:r>
            <a:endParaRPr sz="2300">
              <a:latin typeface="Arial"/>
              <a:ea typeface="Arial"/>
              <a:cs typeface="Arial"/>
              <a:sym typeface="Arial"/>
            </a:endParaRPr>
          </a:p>
          <a:p>
            <a:pPr indent="0" lvl="0" marL="0" rtl="0" algn="l">
              <a:lnSpc>
                <a:spcPct val="115000"/>
              </a:lnSpc>
              <a:spcBef>
                <a:spcPts val="0"/>
              </a:spcBef>
              <a:spcAft>
                <a:spcPts val="0"/>
              </a:spcAft>
              <a:buNone/>
            </a:pPr>
            <a:r>
              <a:rPr lang="en-US" sz="2300">
                <a:latin typeface="Arial"/>
                <a:ea typeface="Arial"/>
                <a:cs typeface="Arial"/>
                <a:sym typeface="Arial"/>
              </a:rPr>
              <a:t>We need your help getting access to the COVID vaccine. People with developmental disabilities are not prioritized until 1C, which is unacceptable given the high risk of serious COVID complications for people with developmental disabilities. Please encourage Governor Kemp to include our community in earlier phases.</a:t>
            </a:r>
            <a:endParaRPr sz="2300">
              <a:latin typeface="Arial"/>
              <a:ea typeface="Arial"/>
              <a:cs typeface="Arial"/>
              <a:sym typeface="Arial"/>
            </a:endParaRPr>
          </a:p>
          <a:p>
            <a:pPr indent="0" lvl="0" marL="914400" rtl="0" algn="l">
              <a:lnSpc>
                <a:spcPct val="115000"/>
              </a:lnSpc>
              <a:spcBef>
                <a:spcPts val="0"/>
              </a:spcBef>
              <a:spcAft>
                <a:spcPts val="0"/>
              </a:spcAft>
              <a:buNone/>
            </a:pPr>
            <a:r>
              <a:t/>
            </a:r>
            <a:endParaRPr sz="2500">
              <a:latin typeface="Arial"/>
              <a:ea typeface="Arial"/>
              <a:cs typeface="Arial"/>
              <a:sym typeface="Arial"/>
            </a:endParaRPr>
          </a:p>
          <a:p>
            <a:pPr indent="0" lvl="0" marL="0" rtl="0" algn="l">
              <a:lnSpc>
                <a:spcPct val="115000"/>
              </a:lnSpc>
              <a:spcBef>
                <a:spcPts val="0"/>
              </a:spcBef>
              <a:spcAft>
                <a:spcPts val="0"/>
              </a:spcAft>
              <a:buNone/>
            </a:pPr>
            <a:r>
              <a:t/>
            </a:r>
            <a:endParaRPr sz="2000">
              <a:latin typeface="Arial"/>
              <a:ea typeface="Arial"/>
              <a:cs typeface="Arial"/>
              <a:sym typeface="Arial"/>
            </a:endParaRPr>
          </a:p>
        </p:txBody>
      </p:sp>
      <p:pic>
        <p:nvPicPr>
          <p:cNvPr id="135" name="Google Shape;135;p19"/>
          <p:cNvPicPr preferRelativeResize="0"/>
          <p:nvPr/>
        </p:nvPicPr>
        <p:blipFill>
          <a:blip r:embed="rId4">
            <a:alphaModFix/>
          </a:blip>
          <a:stretch>
            <a:fillRect/>
          </a:stretch>
        </p:blipFill>
        <p:spPr>
          <a:xfrm>
            <a:off x="4490355" y="168505"/>
            <a:ext cx="1032924" cy="10343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